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60" r:id="rId6"/>
    <p:sldId id="259" r:id="rId7"/>
    <p:sldId id="267" r:id="rId8"/>
    <p:sldId id="261" r:id="rId9"/>
    <p:sldId id="262" r:id="rId10"/>
    <p:sldId id="264" r:id="rId11"/>
    <p:sldId id="265" r:id="rId12"/>
  </p:sldIdLst>
  <p:sldSz cx="13004800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rgbClr val="53D5FD"/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3175" cap="flat">
              <a:solidFill>
                <a:srgbClr val="53D5FD"/>
              </a:solidFill>
              <a:prstDash val="solid"/>
              <a:miter lim="400000"/>
            </a:ln>
          </a:top>
          <a:bottom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rgbClr val="53D5FD"/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4F4F4F"/>
              </a:solidFill>
              <a:prstDash val="solid"/>
              <a:miter lim="400000"/>
            </a:ln>
          </a:top>
          <a:bottom>
            <a:ln w="3175" cap="flat">
              <a:solidFill>
                <a:srgbClr val="4F4F4F"/>
              </a:solidFill>
              <a:prstDash val="solid"/>
              <a:miter lim="400000"/>
            </a:ln>
          </a:bottom>
          <a:insideH>
            <a:ln w="3175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solidFill>
                <a:srgbClr val="4F4F4F"/>
              </a:solidFill>
              <a:prstDash val="solid"/>
              <a:miter lim="400000"/>
            </a:ln>
          </a:top>
          <a:bottom>
            <a:ln w="3175" cap="flat">
              <a:solidFill>
                <a:srgbClr val="4F4F4F"/>
              </a:solidFill>
              <a:prstDash val="solid"/>
              <a:miter lim="400000"/>
            </a:ln>
          </a:bottom>
          <a:insideH>
            <a:ln w="3175" cap="flat">
              <a:solidFill>
                <a:srgbClr val="4F4F4F"/>
              </a:solidFill>
              <a:prstDash val="solid"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4" autoAdjust="0"/>
    <p:restoredTop sz="94660"/>
  </p:normalViewPr>
  <p:slideViewPr>
    <p:cSldViewPr>
      <p:cViewPr>
        <p:scale>
          <a:sx n="53" d="100"/>
          <a:sy n="53" d="100"/>
        </p:scale>
        <p:origin x="-1188" y="-20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1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oglio_di_lavoro_di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893792402285"/>
          <c:y val="7.2122553552629004E-2"/>
          <c:w val="0.77458862414505902"/>
          <c:h val="0.86177061967676705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ln w="76200" cap="flat">
              <a:solidFill>
                <a:srgbClr val="61BCD2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noFill/>
              <a:ln w="76200" cap="flat">
                <a:solidFill>
                  <a:srgbClr val="61BCD2"/>
                </a:solidFill>
                <a:prstDash val="solid"/>
                <a:miter lim="400000"/>
              </a:ln>
              <a:effectLst/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6C4-4D92-9F02-BC9201BB5043}"/>
                </c:ext>
              </c:extLst>
            </c:dLbl>
            <c:dLbl>
              <c:idx val="1"/>
              <c:layout>
                <c:manualLayout>
                  <c:x val="6.3502771933081306E-2"/>
                  <c:y val="2.40119269951693E-3"/>
                </c:manualLayout>
              </c:layout>
              <c:tx>
                <c:rich>
                  <a:bodyPr wrap="square" lIns="38100" tIns="19050" rIns="38100" bIns="19050" anchor="ctr">
                    <a:noAutofit/>
                  </a:bodyPr>
                  <a:lstStyle/>
                  <a:p>
                    <a:pPr>
                      <a:defRPr/>
                    </a:pPr>
                    <a:r>
                      <a:rPr lang="en-US" sz="3200" b="1" i="0" baseline="0" dirty="0" smtClean="0">
                        <a:solidFill>
                          <a:srgbClr val="00B050"/>
                        </a:solidFill>
                        <a:latin typeface="Nasalization"/>
                      </a:rPr>
                      <a:t>€ 48K</a:t>
                    </a:r>
                    <a:endParaRPr lang="en-US" sz="3200" b="1" i="0" baseline="0" dirty="0">
                      <a:solidFill>
                        <a:srgbClr val="00B050"/>
                      </a:solidFill>
                      <a:latin typeface="Nasalization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9515665995989395"/>
                      <c:h val="6.795845549949805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6C4-4D92-9F02-BC9201BB5043}"/>
                </c:ext>
              </c:extLst>
            </c:dLbl>
            <c:dLbl>
              <c:idx val="2"/>
              <c:layout>
                <c:manualLayout>
                  <c:x val="1.0784842942429601E-2"/>
                  <c:y val="-6.6764612083635502E-2"/>
                </c:manualLayout>
              </c:layout>
              <c:tx>
                <c:rich>
                  <a:bodyPr wrap="square" lIns="38100" tIns="19050" rIns="38100" bIns="19050" anchor="ctr">
                    <a:noAutofit/>
                  </a:bodyPr>
                  <a:lstStyle/>
                  <a:p>
                    <a:pPr>
                      <a:defRPr/>
                    </a:pPr>
                    <a:r>
                      <a:rPr lang="en-US" sz="3200" b="1" dirty="0">
                        <a:solidFill>
                          <a:srgbClr val="00B050"/>
                        </a:solidFill>
                        <a:latin typeface="Nasalization"/>
                      </a:rPr>
                      <a:t>€ </a:t>
                    </a:r>
                    <a:r>
                      <a:rPr lang="en-US" sz="3200" b="1" dirty="0" smtClean="0">
                        <a:solidFill>
                          <a:srgbClr val="00B050"/>
                        </a:solidFill>
                        <a:latin typeface="Nasalization"/>
                      </a:rPr>
                      <a:t>500K</a:t>
                    </a:r>
                    <a:endParaRPr lang="en-US" sz="3200" b="1" dirty="0">
                      <a:solidFill>
                        <a:srgbClr val="00B050"/>
                      </a:solidFill>
                      <a:latin typeface="Nasalization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4219748086821338"/>
                      <c:h val="0.124579248651658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16C4-4D92-9F02-BC9201BB504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Sheet1!$B$1:$E$1</c:f>
              <c:strCache>
                <c:ptCount val="3"/>
                <c:pt idx="1">
                  <c:v>1 anno</c:v>
                </c:pt>
                <c:pt idx="2">
                  <c:v>3 anni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</c:v>
                </c:pt>
                <c:pt idx="1">
                  <c:v>75</c:v>
                </c:pt>
                <c:pt idx="2">
                  <c:v>500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6C4-4D92-9F02-BC9201BB504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8456320"/>
        <c:axId val="71091328"/>
      </c:lineChart>
      <c:catAx>
        <c:axId val="38456320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 algn="r">
                  <a:defRPr/>
                </a:pPr>
                <a:r>
                  <a:rPr lang="it-IT" sz="2400" b="0" i="1" dirty="0" smtClean="0">
                    <a:solidFill>
                      <a:schemeClr val="tx2"/>
                    </a:solidFill>
                    <a:latin typeface="Nasalization"/>
                  </a:rPr>
                  <a:t>Time </a:t>
                </a:r>
                <a:endParaRPr lang="it-IT" sz="2400" b="0" i="1" dirty="0">
                  <a:solidFill>
                    <a:schemeClr val="tx2"/>
                  </a:solidFill>
                  <a:latin typeface="Nasalization"/>
                </a:endParaRPr>
              </a:p>
            </c:rich>
          </c:tx>
          <c:layout>
            <c:manualLayout>
              <c:xMode val="edge"/>
              <c:yMode val="edge"/>
              <c:x val="0.84571809736047099"/>
              <c:y val="0.92876417449729898"/>
            </c:manualLayout>
          </c:layout>
          <c:overlay val="0"/>
        </c:title>
        <c:numFmt formatCode="#,##0.00" sourceLinked="0"/>
        <c:majorTickMark val="none"/>
        <c:minorTickMark val="none"/>
        <c:tickLblPos val="low"/>
        <c:crossAx val="71091328"/>
        <c:crosses val="autoZero"/>
        <c:auto val="1"/>
        <c:lblAlgn val="ctr"/>
        <c:lblOffset val="100"/>
        <c:noMultiLvlLbl val="1"/>
      </c:catAx>
      <c:valAx>
        <c:axId val="71091328"/>
        <c:scaling>
          <c:orientation val="minMax"/>
          <c:max val="600"/>
          <c:min val="0"/>
        </c:scaling>
        <c:delete val="0"/>
        <c:axPos val="l"/>
        <c:majorGridlines>
          <c:spPr>
            <a:ln w="12700" cap="flat">
              <a:solidFill>
                <a:srgbClr val="5E5E5E"/>
              </a:solidFill>
              <a:prstDash val="solid"/>
              <a:miter lim="400000"/>
            </a:ln>
          </c:spPr>
        </c:majorGridlines>
        <c:title>
          <c:tx>
            <c:rich>
              <a:bodyPr/>
              <a:lstStyle/>
              <a:p>
                <a:pPr>
                  <a:defRPr b="1" i="1" baseline="0"/>
                </a:pPr>
                <a:r>
                  <a:rPr lang="it-IT" sz="2400" b="1" i="1" baseline="0" dirty="0" smtClean="0">
                    <a:solidFill>
                      <a:schemeClr val="tx2"/>
                    </a:solidFill>
                    <a:latin typeface="Nasalization"/>
                  </a:rPr>
                  <a:t>Labels ( </a:t>
                </a:r>
                <a:r>
                  <a:rPr lang="it-IT" sz="2400" b="1" i="1" baseline="0" dirty="0" err="1" smtClean="0">
                    <a:solidFill>
                      <a:schemeClr val="tx2"/>
                    </a:solidFill>
                    <a:latin typeface="Nasalization"/>
                  </a:rPr>
                  <a:t>musicians</a:t>
                </a:r>
                <a:r>
                  <a:rPr lang="it-IT" sz="2400" b="1" i="1" baseline="0" dirty="0" smtClean="0">
                    <a:solidFill>
                      <a:schemeClr val="tx2"/>
                    </a:solidFill>
                    <a:latin typeface="Nasalization"/>
                  </a:rPr>
                  <a:t>)</a:t>
                </a:r>
                <a:endParaRPr lang="it-IT" sz="2400" b="1" i="1" baseline="0" dirty="0">
                  <a:solidFill>
                    <a:schemeClr val="tx2"/>
                  </a:solidFill>
                  <a:latin typeface="Nasalization"/>
                </a:endParaRPr>
              </a:p>
            </c:rich>
          </c:tx>
          <c:layout>
            <c:manualLayout>
              <c:xMode val="edge"/>
              <c:yMode val="edge"/>
              <c:x val="2.6721697934560001E-2"/>
              <c:y val="0.29938189096206802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200" b="0" i="0" u="none" strike="noStrike">
                <a:solidFill>
                  <a:srgbClr val="FFFFFF"/>
                </a:solidFill>
                <a:latin typeface="Avenir Light"/>
              </a:defRPr>
            </a:pPr>
            <a:endParaRPr lang="it-IT"/>
          </a:p>
        </c:txPr>
        <c:crossAx val="38456320"/>
        <c:crosses val="autoZero"/>
        <c:crossBetween val="midCat"/>
        <c:majorUnit val="1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76851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8186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2073" y="2516681"/>
            <a:ext cx="10069370" cy="2600961"/>
          </a:xfrm>
        </p:spPr>
        <p:txBody>
          <a:bodyPr anchor="b">
            <a:normAutofit/>
          </a:bodyPr>
          <a:lstStyle>
            <a:lvl1pPr algn="ctr">
              <a:defRPr sz="768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2073" y="5117638"/>
            <a:ext cx="10069370" cy="149314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513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6" y="768121"/>
            <a:ext cx="10888548" cy="5453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26" y="6492807"/>
            <a:ext cx="11045682" cy="772938"/>
          </a:xfrm>
        </p:spPr>
        <p:txBody>
          <a:bodyPr anchor="b">
            <a:normAutofit/>
          </a:bodyPr>
          <a:lstStyle>
            <a:lvl1pPr algn="ctr">
              <a:defRPr sz="398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17287" y="988459"/>
            <a:ext cx="10361742" cy="5014288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650230" indent="0">
              <a:buNone/>
              <a:defRPr sz="2844"/>
            </a:lvl2pPr>
            <a:lvl3pPr marL="1300460" indent="0">
              <a:buNone/>
              <a:defRPr sz="2844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7265746"/>
            <a:ext cx="11044014" cy="970627"/>
          </a:xfrm>
        </p:spPr>
        <p:txBody>
          <a:bodyPr anchor="t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63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4" y="865332"/>
            <a:ext cx="11044014" cy="5026623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6108701"/>
            <a:ext cx="11044014" cy="2135930"/>
          </a:xfrm>
        </p:spPr>
        <p:txBody>
          <a:bodyPr anchor="ctr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6622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626" y="866986"/>
            <a:ext cx="9922935" cy="4256575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35355" y="5134270"/>
            <a:ext cx="9335785" cy="757687"/>
          </a:xfrm>
        </p:spPr>
        <p:txBody>
          <a:bodyPr anchor="t">
            <a:normAutofit/>
          </a:bodyPr>
          <a:lstStyle>
            <a:lvl1pPr marL="0" indent="0" algn="r">
              <a:buNone/>
              <a:defRPr sz="1991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6121747"/>
            <a:ext cx="11044014" cy="21183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892386" y="1242897"/>
            <a:ext cx="65024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33666" y="4171726"/>
            <a:ext cx="65024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9855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4" y="3024986"/>
            <a:ext cx="11044014" cy="3572388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05" y="6614124"/>
            <a:ext cx="11042345" cy="1622249"/>
          </a:xfrm>
        </p:spPr>
        <p:txBody>
          <a:bodyPr anchor="t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504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74714" y="866986"/>
            <a:ext cx="11044014" cy="138019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74714" y="2682240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4714" y="3657600"/>
            <a:ext cx="3521050" cy="4578773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3158" y="2682240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737530" y="3657600"/>
            <a:ext cx="3521050" cy="4578773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97677" y="2682240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497677" y="3657600"/>
            <a:ext cx="3521050" cy="4578773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024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5" y="2597042"/>
            <a:ext cx="3596865" cy="2607727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34" y="2597042"/>
            <a:ext cx="3596865" cy="2607727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95" y="2597042"/>
            <a:ext cx="3596865" cy="260772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74714" y="866986"/>
            <a:ext cx="11044014" cy="138019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74714" y="5552506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85976" y="2757572"/>
            <a:ext cx="3298526" cy="227975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4714" y="6372081"/>
            <a:ext cx="3521050" cy="1864296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8974" y="5552506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848792" y="2757822"/>
            <a:ext cx="3298526" cy="228716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37530" y="6372080"/>
            <a:ext cx="3522493" cy="1864296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97810" y="5552506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614079" y="2751192"/>
            <a:ext cx="3298526" cy="2285929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497677" y="6372077"/>
            <a:ext cx="3521050" cy="1864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1127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441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81941" y="866987"/>
            <a:ext cx="2436786" cy="736938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4716" y="866987"/>
            <a:ext cx="8444663" cy="7369388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359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olo Testo"/>
          <p:cNvSpPr txBox="1">
            <a:spLocks noGrp="1"/>
          </p:cNvSpPr>
          <p:nvPr>
            <p:ph type="title"/>
          </p:nvPr>
        </p:nvSpPr>
        <p:spPr>
          <a:xfrm>
            <a:off x="2120899" y="1676399"/>
            <a:ext cx="8763002" cy="1066801"/>
          </a:xfrm>
          <a:prstGeom prst="rect">
            <a:avLst/>
          </a:prstGeom>
        </p:spPr>
        <p:txBody>
          <a:bodyPr/>
          <a:lstStyle>
            <a:lvl1pPr>
              <a:defRPr sz="4400" spc="704"/>
            </a:lvl1pPr>
          </a:lstStyle>
          <a:p>
            <a:r>
              <a:t>Titolo Testo</a:t>
            </a:r>
          </a:p>
        </p:txBody>
      </p:sp>
      <p:sp>
        <p:nvSpPr>
          <p:cNvPr id="5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2984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9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762" y="2504631"/>
            <a:ext cx="10229921" cy="2600978"/>
          </a:xfrm>
        </p:spPr>
        <p:txBody>
          <a:bodyPr anchor="b"/>
          <a:lstStyle>
            <a:lvl1pPr algn="ctr">
              <a:defRPr sz="5689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1762" y="5105606"/>
            <a:ext cx="10229921" cy="2143366"/>
          </a:xfrm>
        </p:spPr>
        <p:txBody>
          <a:bodyPr anchor="t"/>
          <a:lstStyle>
            <a:lvl1pPr marL="0" indent="0" algn="ctr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96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716" y="2463928"/>
            <a:ext cx="5397864" cy="5772444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6419" y="2463930"/>
            <a:ext cx="5402310" cy="5772446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270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14" y="2517794"/>
            <a:ext cx="5386557" cy="584953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71" y="2517794"/>
            <a:ext cx="5386557" cy="5849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930" y="2610139"/>
            <a:ext cx="5201434" cy="774946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2930" y="3385086"/>
            <a:ext cx="5201434" cy="4851290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4631" y="2610141"/>
            <a:ext cx="5221686" cy="774945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4631" y="3385086"/>
            <a:ext cx="5221686" cy="4851290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4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017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088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7" y="866987"/>
            <a:ext cx="3954015" cy="2591172"/>
          </a:xfrm>
        </p:spPr>
        <p:txBody>
          <a:bodyPr anchor="b">
            <a:normAutofit/>
          </a:bodyPr>
          <a:lstStyle>
            <a:lvl1pPr algn="ctr">
              <a:defRPr sz="3413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9343" y="866987"/>
            <a:ext cx="6839386" cy="736938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7" y="3458160"/>
            <a:ext cx="3954015" cy="4778213"/>
          </a:xfrm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106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48" y="867446"/>
            <a:ext cx="4875585" cy="7403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6" y="867446"/>
            <a:ext cx="5581761" cy="2601725"/>
          </a:xfrm>
        </p:spPr>
        <p:txBody>
          <a:bodyPr anchor="b">
            <a:noAutofit/>
          </a:bodyPr>
          <a:lstStyle>
            <a:lvl1pPr algn="ctr">
              <a:defRPr sz="4551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78014" y="1058118"/>
            <a:ext cx="4501867" cy="698712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6" y="3469171"/>
            <a:ext cx="5581761" cy="4801613"/>
          </a:xfrm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65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4714" y="866986"/>
            <a:ext cx="11044014" cy="13801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714" y="2463930"/>
            <a:ext cx="11044014" cy="577244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90652" y="836732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4716" y="8367327"/>
            <a:ext cx="711772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947" y="8367327"/>
            <a:ext cx="80378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1626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lvl1pPr algn="ctr" defTabSz="650230" rtl="0" eaLnBrk="1" latinLnBrk="0" hangingPunct="1">
        <a:spcBef>
          <a:spcPct val="0"/>
        </a:spcBef>
        <a:buNone/>
        <a:defRPr sz="568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87672" indent="-435193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284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023984" indent="-383994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"/>
        <a:defRPr sz="25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459177" indent="-30719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2276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971169" indent="-30719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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380763" indent="-30719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86516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415840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966516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4417638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8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3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8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9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7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5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0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rs-beatles-70b3b040-a02b-4323-8247-69dbbdd6af10.jpg" descr="rs-beatles-70b3b040-a02b-4323-8247-69dbbdd6af10.jpg"/>
          <p:cNvPicPr>
            <a:picLocks noChangeAspect="1"/>
          </p:cNvPicPr>
          <p:nvPr/>
        </p:nvPicPr>
        <p:blipFill>
          <a:blip r:embed="rId4">
            <a:extLst/>
          </a:blip>
          <a:srcRect l="12929" r="17132"/>
          <a:stretch>
            <a:fillRect/>
          </a:stretch>
        </p:blipFill>
        <p:spPr>
          <a:xfrm>
            <a:off x="-36009" y="28978"/>
            <a:ext cx="13076818" cy="9816374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Rettangolo"/>
          <p:cNvSpPr/>
          <p:nvPr/>
        </p:nvSpPr>
        <p:spPr>
          <a:xfrm>
            <a:off x="-36009" y="0"/>
            <a:ext cx="13079219" cy="9898372"/>
          </a:xfrm>
          <a:prstGeom prst="rect">
            <a:avLst/>
          </a:prstGeom>
          <a:solidFill>
            <a:srgbClr val="000000">
              <a:alpha val="61215"/>
            </a:srgb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rgbClr val="FFEC2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="" xmlns:a16="http://schemas.microsoft.com/office/drawing/2014/main" id="{9E283749-1F69-49AA-9EAE-1898373337D1}"/>
              </a:ext>
            </a:extLst>
          </p:cNvPr>
          <p:cNvSpPr txBox="1"/>
          <p:nvPr/>
        </p:nvSpPr>
        <p:spPr>
          <a:xfrm>
            <a:off x="2397944" y="6305709"/>
            <a:ext cx="82089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0" dirty="0">
                <a:solidFill>
                  <a:schemeClr val="tx2"/>
                </a:solidFill>
                <a:latin typeface="Nasalization Rg" pitchFamily="34" charset="0"/>
                <a:cs typeface="Mongolian Baiti" pitchFamily="66" charset="0"/>
              </a:rPr>
              <a:t>TAYM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208" y="1889186"/>
            <a:ext cx="2807080" cy="409612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79300" y="89281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68"/>
    </mc:Choice>
    <mc:Fallback xmlns="">
      <p:transition spd="slow" advTm="32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afico a linee 2D">
            <a:extLst>
              <a:ext uri="{FF2B5EF4-FFF2-40B4-BE49-F238E27FC236}">
                <a16:creationId xmlns="" xmlns:a16="http://schemas.microsoft.com/office/drawing/2014/main" id="{C83E0BDE-4C87-4D96-B0D7-24E8375D42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006577"/>
              </p:ext>
            </p:extLst>
          </p:nvPr>
        </p:nvGraphicFramePr>
        <p:xfrm>
          <a:off x="285148" y="1492424"/>
          <a:ext cx="11881730" cy="7559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6" name="FINANCIAL PROJECTION"/>
          <p:cNvSpPr txBox="1">
            <a:spLocks noGrp="1"/>
          </p:cNvSpPr>
          <p:nvPr>
            <p:ph type="title"/>
          </p:nvPr>
        </p:nvSpPr>
        <p:spPr>
          <a:xfrm>
            <a:off x="976123" y="419752"/>
            <a:ext cx="10546916" cy="10668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sz="6000" dirty="0">
                <a:latin typeface="Arial"/>
                <a:ea typeface="Microsoft Yi Baiti" panose="03000500000000000000" pitchFamily="66" charset="0"/>
                <a:cs typeface="Arial"/>
              </a:rPr>
              <a:t>F</a:t>
            </a:r>
            <a:r>
              <a:rPr lang="it-IT" sz="6000" dirty="0">
                <a:latin typeface="Arial"/>
                <a:ea typeface="Microsoft Yi Baiti" panose="03000500000000000000" pitchFamily="66" charset="0"/>
                <a:cs typeface="Arial"/>
              </a:rPr>
              <a:t>inancial</a:t>
            </a:r>
            <a:r>
              <a:rPr sz="6000" dirty="0">
                <a:latin typeface="Arial"/>
                <a:ea typeface="Microsoft Yi Baiti" panose="03000500000000000000" pitchFamily="66" charset="0"/>
                <a:cs typeface="Arial"/>
              </a:rPr>
              <a:t> </a:t>
            </a:r>
            <a:r>
              <a:rPr lang="it-IT" sz="6000" dirty="0">
                <a:latin typeface="Arial"/>
                <a:ea typeface="Microsoft Yi Baiti" panose="03000500000000000000" pitchFamily="66" charset="0"/>
                <a:cs typeface="Arial"/>
              </a:rPr>
              <a:t>projection</a:t>
            </a:r>
            <a:endParaRPr lang="it-IT" sz="6000">
              <a:latin typeface="Arial"/>
              <a:ea typeface="Microsoft Yi Baiti" panose="03000500000000000000" pitchFamily="66" charset="0"/>
              <a:cs typeface="Arial"/>
            </a:endParaRPr>
          </a:p>
        </p:txBody>
      </p:sp>
      <p:sp>
        <p:nvSpPr>
          <p:cNvPr id="208" name="60"/>
          <p:cNvSpPr txBox="1"/>
          <p:nvPr/>
        </p:nvSpPr>
        <p:spPr>
          <a:xfrm flipH="1">
            <a:off x="1294549" y="7593048"/>
            <a:ext cx="432047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r>
              <a:rPr lang="it-IT" sz="2000" dirty="0">
                <a:latin typeface="Nasalization"/>
              </a:rPr>
              <a:t>75</a:t>
            </a:r>
          </a:p>
        </p:txBody>
      </p:sp>
      <p:sp>
        <p:nvSpPr>
          <p:cNvPr id="209" name="Italia"/>
          <p:cNvSpPr txBox="1"/>
          <p:nvPr/>
        </p:nvSpPr>
        <p:spPr>
          <a:xfrm>
            <a:off x="4551823" y="8059727"/>
            <a:ext cx="826829" cy="5078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800" b="1" dirty="0">
                <a:solidFill>
                  <a:schemeClr val="tx2"/>
                </a:solidFill>
                <a:latin typeface="Nasalization"/>
              </a:rPr>
              <a:t>Italia</a:t>
            </a:r>
          </a:p>
        </p:txBody>
      </p:sp>
      <p:sp>
        <p:nvSpPr>
          <p:cNvPr id="210" name="5 top player EU"/>
          <p:cNvSpPr txBox="1"/>
          <p:nvPr/>
        </p:nvSpPr>
        <p:spPr>
          <a:xfrm>
            <a:off x="7150472" y="8121282"/>
            <a:ext cx="2018951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400" b="1" dirty="0">
                <a:solidFill>
                  <a:schemeClr val="tx2"/>
                </a:solidFill>
                <a:latin typeface="Nasalization"/>
              </a:rPr>
              <a:t>5 top player EU</a:t>
            </a:r>
          </a:p>
        </p:txBody>
      </p:sp>
      <p:sp>
        <p:nvSpPr>
          <p:cNvPr id="214" name="Linea"/>
          <p:cNvSpPr/>
          <p:nvPr/>
        </p:nvSpPr>
        <p:spPr>
          <a:xfrm>
            <a:off x="2037904" y="7785408"/>
            <a:ext cx="292733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38100" tIns="38100" rIns="38100" bIns="38100" anchor="ctr"/>
          <a:lstStyle/>
          <a:p>
            <a:pPr>
              <a:defRPr sz="2200" cap="all" spc="352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928" y="398077"/>
            <a:ext cx="937598" cy="136815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4342160" y="8750423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1°  </a:t>
            </a:r>
            <a:r>
              <a:rPr lang="it-IT" sz="2400" dirty="0" err="1" smtClean="0"/>
              <a:t>year</a:t>
            </a:r>
            <a:r>
              <a:rPr lang="it-IT" sz="2400" dirty="0" smtClean="0"/>
              <a:t>                                      3° </a:t>
            </a:r>
            <a:r>
              <a:rPr lang="it-IT" sz="2400" dirty="0" err="1" smtClean="0"/>
              <a:t>year</a:t>
            </a:r>
            <a:endParaRPr lang="it-IT" sz="2400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79300" y="8928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93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iovanni Curcio"/>
          <p:cNvSpPr txBox="1"/>
          <p:nvPr/>
        </p:nvSpPr>
        <p:spPr>
          <a:xfrm>
            <a:off x="1469354" y="5314944"/>
            <a:ext cx="4157583" cy="569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2800"/>
            </a:lvl1pPr>
          </a:lstStyle>
          <a:p>
            <a:pPr algn="ctr"/>
            <a:r>
              <a:rPr sz="3200" b="1" dirty="0" smtClean="0">
                <a:solidFill>
                  <a:schemeClr val="tx2"/>
                </a:solidFill>
                <a:latin typeface="Nasalization"/>
              </a:rPr>
              <a:t>Giovanni</a:t>
            </a:r>
            <a:r>
              <a:rPr lang="it-IT" sz="3200" b="1" dirty="0" smtClean="0">
                <a:solidFill>
                  <a:schemeClr val="tx2"/>
                </a:solidFill>
                <a:latin typeface="Nasalization"/>
              </a:rPr>
              <a:t> </a:t>
            </a:r>
            <a:r>
              <a:rPr sz="3200" b="1" dirty="0" smtClean="0">
                <a:solidFill>
                  <a:schemeClr val="tx2"/>
                </a:solidFill>
                <a:latin typeface="Nasalization"/>
              </a:rPr>
              <a:t>Curcio</a:t>
            </a:r>
            <a:endParaRPr sz="3200" b="1" dirty="0">
              <a:solidFill>
                <a:schemeClr val="tx2"/>
              </a:solidFill>
              <a:latin typeface="Nasalization"/>
            </a:endParaRPr>
          </a:p>
        </p:txBody>
      </p:sp>
      <p:sp>
        <p:nvSpPr>
          <p:cNvPr id="221" name="Founder &amp; Musicista"/>
          <p:cNvSpPr txBox="1"/>
          <p:nvPr/>
        </p:nvSpPr>
        <p:spPr>
          <a:xfrm>
            <a:off x="2226873" y="6138247"/>
            <a:ext cx="2642546" cy="13696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2800"/>
            </a:lvl1pPr>
          </a:lstStyle>
          <a:p>
            <a:pPr algn="ctr"/>
            <a:r>
              <a:rPr lang="it-IT" b="1" i="1" dirty="0" err="1">
                <a:latin typeface="Nasalization"/>
              </a:rPr>
              <a:t>Founder</a:t>
            </a:r>
            <a:endParaRPr lang="it-IT" b="1" i="1" dirty="0">
              <a:latin typeface="Nasalization"/>
            </a:endParaRPr>
          </a:p>
          <a:p>
            <a:pPr algn="ctr"/>
            <a:endParaRPr lang="it-IT" i="1" dirty="0">
              <a:latin typeface="Nasalization"/>
            </a:endParaRPr>
          </a:p>
          <a:p>
            <a:pPr algn="ctr"/>
            <a:r>
              <a:rPr lang="it-IT" i="1" dirty="0" smtClean="0">
                <a:latin typeface="Nasalization"/>
              </a:rPr>
              <a:t>CEO</a:t>
            </a:r>
            <a:endParaRPr i="1" dirty="0">
              <a:latin typeface="Nasalization"/>
            </a:endParaRPr>
          </a:p>
        </p:txBody>
      </p:sp>
      <p:sp>
        <p:nvSpPr>
          <p:cNvPr id="232" name="Arianna Cisternino"/>
          <p:cNvSpPr txBox="1"/>
          <p:nvPr/>
        </p:nvSpPr>
        <p:spPr>
          <a:xfrm>
            <a:off x="5052174" y="2405225"/>
            <a:ext cx="77009" cy="5078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238" name="Boris D’Amato"/>
          <p:cNvSpPr txBox="1"/>
          <p:nvPr/>
        </p:nvSpPr>
        <p:spPr>
          <a:xfrm>
            <a:off x="2093989" y="4804792"/>
            <a:ext cx="77008" cy="569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/>
            </a:lvl1pPr>
          </a:lstStyle>
          <a:p>
            <a:pPr algn="ctr"/>
            <a:endParaRPr sz="3200" b="1" dirty="0">
              <a:solidFill>
                <a:schemeClr val="tx2"/>
              </a:solidFill>
              <a:latin typeface="Nasalization"/>
            </a:endParaRPr>
          </a:p>
        </p:txBody>
      </p:sp>
      <p:sp>
        <p:nvSpPr>
          <p:cNvPr id="239" name="Developer"/>
          <p:cNvSpPr txBox="1"/>
          <p:nvPr/>
        </p:nvSpPr>
        <p:spPr>
          <a:xfrm>
            <a:off x="957784" y="5884331"/>
            <a:ext cx="275717" cy="9387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/>
            </a:lvl1pPr>
          </a:lstStyle>
          <a:p>
            <a:endParaRPr lang="it-IT" i="1" dirty="0">
              <a:latin typeface="Nasalization"/>
            </a:endParaRPr>
          </a:p>
          <a:p>
            <a:r>
              <a:rPr lang="it-IT" i="1" dirty="0" smtClean="0">
                <a:latin typeface="Nasalization"/>
              </a:rPr>
              <a:t>  </a:t>
            </a:r>
            <a:endParaRPr i="1" dirty="0">
              <a:latin typeface="Nasalization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="" xmlns:a16="http://schemas.microsoft.com/office/drawing/2014/main" id="{A4DB56C2-282A-49B4-A7FA-42756F0A2380}"/>
              </a:ext>
            </a:extLst>
          </p:cNvPr>
          <p:cNvSpPr txBox="1"/>
          <p:nvPr/>
        </p:nvSpPr>
        <p:spPr>
          <a:xfrm>
            <a:off x="930519" y="556320"/>
            <a:ext cx="111885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6000" dirty="0">
                <a:solidFill>
                  <a:schemeClr val="tx2"/>
                </a:solidFill>
                <a:latin typeface="Arial"/>
                <a:ea typeface="Microsoft Yi Baiti" panose="03000500000000000000" pitchFamily="66" charset="0"/>
                <a:cs typeface="Arial"/>
              </a:rPr>
              <a:t>Team</a:t>
            </a:r>
          </a:p>
        </p:txBody>
      </p:sp>
      <p:pic>
        <p:nvPicPr>
          <p:cNvPr id="3" name="Immagine 2" descr="2017-12-28 20.33.15 copia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304" y="2868159"/>
            <a:ext cx="2070437" cy="208771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6715574" y="5350512"/>
            <a:ext cx="41858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Nasalization"/>
              </a:rPr>
              <a:t>Roberto Catalano</a:t>
            </a:r>
            <a:endParaRPr lang="it-IT" sz="3200" b="1" dirty="0">
              <a:latin typeface="Nasalization"/>
            </a:endParaRPr>
          </a:p>
        </p:txBody>
      </p:sp>
      <p:sp>
        <p:nvSpPr>
          <p:cNvPr id="13" name="Developer"/>
          <p:cNvSpPr txBox="1"/>
          <p:nvPr/>
        </p:nvSpPr>
        <p:spPr>
          <a:xfrm>
            <a:off x="7438504" y="6252051"/>
            <a:ext cx="2740039" cy="13696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/>
            </a:lvl1pPr>
          </a:lstStyle>
          <a:p>
            <a:r>
              <a:rPr lang="it-IT" b="1" i="1" dirty="0" smtClean="0">
                <a:latin typeface="Nasalization"/>
              </a:rPr>
              <a:t>Co</a:t>
            </a:r>
            <a:r>
              <a:rPr lang="it-IT" b="1" i="1" dirty="0">
                <a:latin typeface="Nasalization"/>
              </a:rPr>
              <a:t>-</a:t>
            </a:r>
            <a:r>
              <a:rPr lang="it-IT" b="1" i="1" dirty="0" err="1">
                <a:latin typeface="Nasalization"/>
              </a:rPr>
              <a:t>founder</a:t>
            </a:r>
            <a:endParaRPr lang="it-IT" b="1" i="1" dirty="0">
              <a:latin typeface="Nasalization"/>
            </a:endParaRPr>
          </a:p>
          <a:p>
            <a:endParaRPr lang="it-IT" i="1" dirty="0" smtClean="0">
              <a:latin typeface="Nasalization"/>
            </a:endParaRPr>
          </a:p>
          <a:p>
            <a:r>
              <a:rPr lang="it-IT" i="1" dirty="0" smtClean="0">
                <a:latin typeface="Nasalization"/>
              </a:rPr>
              <a:t>Data </a:t>
            </a:r>
            <a:r>
              <a:rPr lang="it-IT" i="1" dirty="0" err="1" smtClean="0">
                <a:latin typeface="Nasalization"/>
              </a:rPr>
              <a:t>scientist</a:t>
            </a:r>
            <a:endParaRPr lang="it-IT" i="1" dirty="0">
              <a:latin typeface="Nasalization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585" y="380075"/>
            <a:ext cx="816818" cy="119190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79300" y="8928100"/>
            <a:ext cx="609600" cy="6096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97" y="1571983"/>
            <a:ext cx="2754298" cy="4680068"/>
          </a:xfrm>
          <a:prstGeom prst="rect">
            <a:avLst/>
          </a:prstGeom>
        </p:spPr>
      </p:pic>
    </p:spTree>
  </p:cSld>
  <p:clrMapOvr>
    <a:masterClrMapping/>
  </p:clrMapOvr>
  <p:transition spd="med" advTm="94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8046E1EB-C04B-46B9-86F6-0F63F22FE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627" y="2284512"/>
            <a:ext cx="9355546" cy="4752528"/>
          </a:xfrm>
        </p:spPr>
        <p:txBody>
          <a:bodyPr>
            <a:normAutofit/>
          </a:bodyPr>
          <a:lstStyle/>
          <a:p>
            <a:r>
              <a:rPr lang="it-IT" sz="6600" b="1" dirty="0">
                <a:latin typeface="Nasalization Rg" pitchFamily="34" charset="0"/>
              </a:rPr>
              <a:t>TAYM</a:t>
            </a:r>
            <a:r>
              <a:rPr lang="it-IT" dirty="0"/>
              <a:t>  </a:t>
            </a:r>
            <a:r>
              <a:rPr lang="it-IT" dirty="0" err="1" smtClean="0">
                <a:solidFill>
                  <a:schemeClr val="tx1"/>
                </a:solidFill>
              </a:rPr>
              <a:t>is</a:t>
            </a:r>
            <a:r>
              <a:rPr lang="it-IT" dirty="0" smtClean="0">
                <a:solidFill>
                  <a:schemeClr val="tx1"/>
                </a:solidFill>
              </a:rPr>
              <a:t> a </a:t>
            </a:r>
            <a:r>
              <a:rPr lang="it-IT" dirty="0" err="1" smtClean="0">
                <a:solidFill>
                  <a:schemeClr val="tx1"/>
                </a:solidFill>
              </a:rPr>
              <a:t>platform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that</a:t>
            </a:r>
            <a:r>
              <a:rPr lang="it-IT" dirty="0" smtClean="0">
                <a:solidFill>
                  <a:schemeClr val="tx1"/>
                </a:solidFill>
              </a:rPr>
              <a:t/>
            </a:r>
            <a:br>
              <a:rPr lang="it-IT" dirty="0" smtClean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/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connects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b="1" dirty="0" err="1" smtClean="0">
                <a:solidFill>
                  <a:schemeClr val="tx1"/>
                </a:solidFill>
              </a:rPr>
              <a:t>musicians</a:t>
            </a:r>
            <a:r>
              <a:rPr lang="it-IT" dirty="0" smtClean="0">
                <a:solidFill>
                  <a:schemeClr val="tx1"/>
                </a:solidFill>
              </a:rPr>
              <a:t> and </a:t>
            </a:r>
            <a:br>
              <a:rPr lang="it-IT" dirty="0" smtClean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/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 err="1" smtClean="0">
                <a:solidFill>
                  <a:schemeClr val="tx1"/>
                </a:solidFill>
              </a:rPr>
              <a:t>independent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b="1" dirty="0" smtClean="0">
                <a:solidFill>
                  <a:schemeClr val="tx1"/>
                </a:solidFill>
              </a:rPr>
              <a:t>labels</a:t>
            </a:r>
            <a:endParaRPr lang="it-IT" b="1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598" y="772344"/>
            <a:ext cx="918119" cy="133972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79300" y="8928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39193"/>
      </p:ext>
    </p:extLst>
  </p:cSld>
  <p:clrMapOvr>
    <a:masterClrMapping/>
  </p:clrMapOvr>
  <p:transition spd="med" advTm="124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roblema"/>
          <p:cNvSpPr txBox="1">
            <a:spLocks noGrp="1"/>
          </p:cNvSpPr>
          <p:nvPr>
            <p:ph type="title"/>
          </p:nvPr>
        </p:nvSpPr>
        <p:spPr>
          <a:xfrm>
            <a:off x="1029792" y="516414"/>
            <a:ext cx="8763001" cy="10668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it-IT" sz="6000" b="1" dirty="0" err="1" smtClean="0">
                <a:latin typeface="Arial"/>
                <a:ea typeface="Microsoft Yi Baiti" panose="03000500000000000000" pitchFamily="66" charset="0"/>
                <a:cs typeface="Arial"/>
              </a:rPr>
              <a:t>Problem</a:t>
            </a:r>
            <a:endParaRPr sz="6000" b="1" dirty="0">
              <a:latin typeface="Arial"/>
              <a:ea typeface="Microsoft Yi Baiti" panose="03000500000000000000" pitchFamily="66" charset="0"/>
              <a:cs typeface="Arial"/>
            </a:endParaRPr>
          </a:p>
        </p:txBody>
      </p:sp>
      <p:sp>
        <p:nvSpPr>
          <p:cNvPr id="145" name="Le case discografiche sprecano tempo nella ricerca degli artisti…"/>
          <p:cNvSpPr txBox="1"/>
          <p:nvPr/>
        </p:nvSpPr>
        <p:spPr>
          <a:xfrm>
            <a:off x="4417464" y="2426024"/>
            <a:ext cx="7896856" cy="52475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496005" indent="-496005" algn="l">
              <a:buSzPct val="90000"/>
              <a:buChar char="•"/>
            </a:pPr>
            <a:r>
              <a:rPr lang="it-IT" sz="4000" b="1" dirty="0" err="1" smtClean="0">
                <a:solidFill>
                  <a:srgbClr val="FF0000"/>
                </a:solidFill>
                <a:latin typeface="Nasalization"/>
              </a:rPr>
              <a:t>Independent</a:t>
            </a:r>
            <a:r>
              <a:rPr lang="it-IT" sz="4000" b="1" dirty="0" smtClean="0">
                <a:solidFill>
                  <a:srgbClr val="FF0000"/>
                </a:solidFill>
                <a:latin typeface="Nasalization"/>
              </a:rPr>
              <a:t> labels</a:t>
            </a:r>
            <a:r>
              <a:rPr lang="it-IT" sz="4000" b="1" dirty="0">
                <a:solidFill>
                  <a:srgbClr val="FF0000"/>
                </a:solidFill>
                <a:latin typeface="Nasalization"/>
              </a:rPr>
              <a:t> </a:t>
            </a:r>
            <a:r>
              <a:rPr lang="it-IT" sz="4000" dirty="0" smtClean="0">
                <a:latin typeface="Nasalization"/>
              </a:rPr>
              <a:t>waste too much time looking for new artists</a:t>
            </a:r>
            <a:endParaRPr sz="4000" dirty="0">
              <a:latin typeface="Nasalization"/>
            </a:endParaRPr>
          </a:p>
          <a:p>
            <a:pPr algn="l">
              <a:lnSpc>
                <a:spcPct val="120000"/>
              </a:lnSpc>
            </a:pPr>
            <a:endParaRPr sz="4000" dirty="0"/>
          </a:p>
          <a:p>
            <a:pPr algn="l">
              <a:lnSpc>
                <a:spcPct val="120000"/>
              </a:lnSpc>
            </a:pPr>
            <a:endParaRPr sz="4000" dirty="0"/>
          </a:p>
          <a:p>
            <a:pPr marL="496005" indent="-496005" algn="l">
              <a:buSzPct val="90000"/>
              <a:buChar char="•"/>
            </a:pPr>
            <a:endParaRPr lang="it-IT" sz="4000" dirty="0">
              <a:latin typeface="Nasalization"/>
            </a:endParaRPr>
          </a:p>
          <a:p>
            <a:pPr marL="496005" indent="-496005" algn="l">
              <a:buSzPct val="90000"/>
              <a:buChar char="•"/>
            </a:pPr>
            <a:r>
              <a:rPr lang="it-IT" sz="4000" b="1" dirty="0" smtClean="0">
                <a:solidFill>
                  <a:srgbClr val="00B0F0"/>
                </a:solidFill>
                <a:latin typeface="Nasalization"/>
              </a:rPr>
              <a:t>Artists</a:t>
            </a:r>
            <a:r>
              <a:rPr sz="4000" dirty="0" smtClean="0">
                <a:latin typeface="Nasalization"/>
              </a:rPr>
              <a:t> </a:t>
            </a:r>
            <a:r>
              <a:rPr lang="it-IT" sz="4000" dirty="0" smtClean="0">
                <a:latin typeface="Nasalization"/>
              </a:rPr>
              <a:t>don’t have a unique tool to be visible from labels</a:t>
            </a:r>
            <a:endParaRPr sz="4000" dirty="0">
              <a:latin typeface="Nasalization"/>
            </a:endParaRPr>
          </a:p>
        </p:txBody>
      </p:sp>
      <p:pic>
        <p:nvPicPr>
          <p:cNvPr id="5" name="image.png" descr="image.png">
            <a:extLst>
              <a:ext uri="{FF2B5EF4-FFF2-40B4-BE49-F238E27FC236}">
                <a16:creationId xmlns="" xmlns:a16="http://schemas.microsoft.com/office/drawing/2014/main" id="{A88E0977-C50A-4DF4-8444-8A6987EB2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1961" y="2907866"/>
            <a:ext cx="2017925" cy="1949126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 (1).png" descr="image (1).png">
            <a:extLst>
              <a:ext uri="{FF2B5EF4-FFF2-40B4-BE49-F238E27FC236}">
                <a16:creationId xmlns="" xmlns:a16="http://schemas.microsoft.com/office/drawing/2014/main" id="{A7994647-AD60-4940-868E-2C237D897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9373" y="2158476"/>
            <a:ext cx="883100" cy="8831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Ovale 21">
            <a:extLst>
              <a:ext uri="{FF2B5EF4-FFF2-40B4-BE49-F238E27FC236}">
                <a16:creationId xmlns="" xmlns:a16="http://schemas.microsoft.com/office/drawing/2014/main" id="{CA78F1BF-877C-4A81-9E8D-BD10263F9CAF}"/>
              </a:ext>
            </a:extLst>
          </p:cNvPr>
          <p:cNvSpPr/>
          <p:nvPr/>
        </p:nvSpPr>
        <p:spPr>
          <a:xfrm>
            <a:off x="1191961" y="5572496"/>
            <a:ext cx="2017925" cy="203288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="" xmlns:a16="http://schemas.microsoft.com/office/drawing/2014/main" id="{58402D19-28FD-49C1-93AD-E7B609AA5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3" y="5306569"/>
            <a:ext cx="2610440" cy="281059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920" y="484313"/>
            <a:ext cx="937598" cy="136815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79300" y="8928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83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Minimizzare i tempi di ricerca artisti"/>
          <p:cNvSpPr txBox="1"/>
          <p:nvPr/>
        </p:nvSpPr>
        <p:spPr>
          <a:xfrm>
            <a:off x="4270152" y="2646406"/>
            <a:ext cx="8436515" cy="19236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571500" indent="-5715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4000" dirty="0" err="1" smtClean="0">
                <a:solidFill>
                  <a:srgbClr val="FF0000"/>
                </a:solidFill>
                <a:latin typeface="Nasalization"/>
              </a:rPr>
              <a:t>Minimize</a:t>
            </a:r>
            <a:r>
              <a:rPr sz="4000" dirty="0" smtClean="0">
                <a:solidFill>
                  <a:srgbClr val="FF0000"/>
                </a:solidFill>
                <a:latin typeface="Nasalization"/>
              </a:rPr>
              <a:t> </a:t>
            </a:r>
            <a:r>
              <a:rPr lang="it-IT" sz="4000" dirty="0" smtClean="0">
                <a:solidFill>
                  <a:srgbClr val="FF0000"/>
                </a:solidFill>
                <a:latin typeface="Nasalization"/>
              </a:rPr>
              <a:t>time</a:t>
            </a:r>
            <a:r>
              <a:rPr lang="it-IT" sz="4000" dirty="0" smtClean="0">
                <a:latin typeface="Nasalization"/>
              </a:rPr>
              <a:t> to </a:t>
            </a:r>
            <a:r>
              <a:rPr lang="it-IT" sz="4000" dirty="0" err="1" smtClean="0">
                <a:latin typeface="Nasalization"/>
              </a:rPr>
              <a:t>find</a:t>
            </a:r>
            <a:r>
              <a:rPr lang="it-IT" sz="4000" dirty="0" smtClean="0">
                <a:latin typeface="Nasalization"/>
              </a:rPr>
              <a:t> new artists </a:t>
            </a:r>
            <a:r>
              <a:rPr lang="it-IT" sz="4000" dirty="0" err="1" smtClean="0">
                <a:latin typeface="Nasalization"/>
              </a:rPr>
              <a:t>providing</a:t>
            </a:r>
            <a:r>
              <a:rPr lang="it-IT" sz="4000" dirty="0" smtClean="0">
                <a:latin typeface="Nasalization"/>
              </a:rPr>
              <a:t> </a:t>
            </a:r>
            <a:r>
              <a:rPr lang="it-IT" sz="4000" dirty="0" err="1" smtClean="0">
                <a:latin typeface="Nasalization"/>
              </a:rPr>
              <a:t>filtered</a:t>
            </a:r>
            <a:r>
              <a:rPr lang="it-IT" sz="4000" dirty="0" smtClean="0">
                <a:latin typeface="Nasalization"/>
              </a:rPr>
              <a:t> </a:t>
            </a:r>
            <a:r>
              <a:rPr lang="it-IT" sz="4000" dirty="0" err="1" smtClean="0">
                <a:latin typeface="Nasalization"/>
              </a:rPr>
              <a:t>search</a:t>
            </a:r>
            <a:endParaRPr lang="it-IT" sz="4000" dirty="0">
              <a:latin typeface="Nasalization"/>
            </a:endParaRPr>
          </a:p>
        </p:txBody>
      </p:sp>
      <p:sp>
        <p:nvSpPr>
          <p:cNvPr id="149" name="Case discografiche"/>
          <p:cNvSpPr txBox="1"/>
          <p:nvPr/>
        </p:nvSpPr>
        <p:spPr>
          <a:xfrm>
            <a:off x="597745" y="2952328"/>
            <a:ext cx="3384348" cy="692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endParaRPr sz="4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50" name="Artisti"/>
          <p:cNvSpPr txBox="1"/>
          <p:nvPr/>
        </p:nvSpPr>
        <p:spPr>
          <a:xfrm>
            <a:off x="597746" y="6652735"/>
            <a:ext cx="3384348" cy="692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endParaRPr sz="4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51" name="Visibilità immediata e gratuita"/>
          <p:cNvSpPr txBox="1"/>
          <p:nvPr/>
        </p:nvSpPr>
        <p:spPr>
          <a:xfrm>
            <a:off x="4270152" y="6408713"/>
            <a:ext cx="8436516" cy="15850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 smtClean="0">
                <a:solidFill>
                  <a:srgbClr val="00B0F0"/>
                </a:solidFill>
                <a:latin typeface="Nasalization"/>
              </a:rPr>
              <a:t>Promotion </a:t>
            </a:r>
            <a:r>
              <a:rPr lang="it-IT" sz="4000" dirty="0" smtClean="0">
                <a:latin typeface="Nasalization"/>
              </a:rPr>
              <a:t>tool to be </a:t>
            </a:r>
            <a:r>
              <a:rPr lang="it-IT" sz="4000" dirty="0" err="1" smtClean="0">
                <a:latin typeface="Nasalization"/>
              </a:rPr>
              <a:t>immediately</a:t>
            </a:r>
            <a:r>
              <a:rPr lang="it-IT" sz="4000" dirty="0" smtClean="0">
                <a:latin typeface="Nasalization"/>
              </a:rPr>
              <a:t> </a:t>
            </a:r>
            <a:r>
              <a:rPr lang="it-IT" sz="4000" dirty="0" err="1" smtClean="0">
                <a:latin typeface="Nasalization"/>
              </a:rPr>
              <a:t>connected</a:t>
            </a:r>
            <a:r>
              <a:rPr lang="it-IT" sz="4000" dirty="0" smtClean="0">
                <a:latin typeface="Nasalization"/>
              </a:rPr>
              <a:t> to </a:t>
            </a:r>
            <a:r>
              <a:rPr lang="it-IT" sz="4000" dirty="0" err="1" smtClean="0">
                <a:latin typeface="Nasalization"/>
              </a:rPr>
              <a:t>labels</a:t>
            </a:r>
            <a:endParaRPr lang="it-IT" sz="4000" dirty="0">
              <a:latin typeface="Nasalization"/>
            </a:endParaRPr>
          </a:p>
          <a:p>
            <a:endParaRPr dirty="0"/>
          </a:p>
        </p:txBody>
      </p:sp>
      <p:sp>
        <p:nvSpPr>
          <p:cNvPr id="10" name="Problema">
            <a:extLst>
              <a:ext uri="{FF2B5EF4-FFF2-40B4-BE49-F238E27FC236}">
                <a16:creationId xmlns="" xmlns:a16="http://schemas.microsoft.com/office/drawing/2014/main" id="{F913F0B1-5D98-4E42-9E82-30B98741D5CE}"/>
              </a:ext>
            </a:extLst>
          </p:cNvPr>
          <p:cNvSpPr txBox="1">
            <a:spLocks/>
          </p:cNvSpPr>
          <p:nvPr/>
        </p:nvSpPr>
        <p:spPr>
          <a:xfrm>
            <a:off x="1029792" y="516414"/>
            <a:ext cx="8763001" cy="10668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650230" rtl="0" eaLnBrk="1" latinLnBrk="0" hangingPunct="1">
              <a:spcBef>
                <a:spcPct val="0"/>
              </a:spcBef>
              <a:buNone/>
              <a:defRPr sz="4400" kern="1200" spc="704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6000" b="1" dirty="0" smtClean="0">
                <a:latin typeface="Arial"/>
                <a:ea typeface="Microsoft Yi Baiti" panose="03000500000000000000" pitchFamily="66" charset="0"/>
                <a:cs typeface="Arial"/>
              </a:rPr>
              <a:t>Solution</a:t>
            </a:r>
            <a:endParaRPr lang="it-IT" sz="6000" b="1" dirty="0">
              <a:latin typeface="Arial"/>
              <a:ea typeface="Microsoft Yi Baiti" panose="03000500000000000000" pitchFamily="66" charset="0"/>
              <a:cs typeface="Arial"/>
            </a:endParaRPr>
          </a:p>
        </p:txBody>
      </p:sp>
      <p:pic>
        <p:nvPicPr>
          <p:cNvPr id="16" name="image.png" descr="image.png">
            <a:extLst>
              <a:ext uri="{FF2B5EF4-FFF2-40B4-BE49-F238E27FC236}">
                <a16:creationId xmlns="" xmlns:a16="http://schemas.microsoft.com/office/drawing/2014/main" id="{8684616E-E31A-4AC9-9381-8C115D3FC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1961" y="2907866"/>
            <a:ext cx="2017925" cy="1949126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 (1).png" descr="image (1).png">
            <a:extLst>
              <a:ext uri="{FF2B5EF4-FFF2-40B4-BE49-F238E27FC236}">
                <a16:creationId xmlns="" xmlns:a16="http://schemas.microsoft.com/office/drawing/2014/main" id="{17FC0A3F-B44B-4C93-9023-C3F72BFCE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9372" y="2119087"/>
            <a:ext cx="883100" cy="8831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Ovale 17">
            <a:extLst>
              <a:ext uri="{FF2B5EF4-FFF2-40B4-BE49-F238E27FC236}">
                <a16:creationId xmlns="" xmlns:a16="http://schemas.microsoft.com/office/drawing/2014/main" id="{06A52909-F5B1-428A-8BDD-84E819E4680D}"/>
              </a:ext>
            </a:extLst>
          </p:cNvPr>
          <p:cNvSpPr/>
          <p:nvPr/>
        </p:nvSpPr>
        <p:spPr>
          <a:xfrm>
            <a:off x="1191961" y="6029438"/>
            <a:ext cx="2017925" cy="1939090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="" xmlns:a16="http://schemas.microsoft.com/office/drawing/2014/main" id="{032573BB-8B2B-483E-80AA-CB394F116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9" y="5688788"/>
            <a:ext cx="2610440" cy="281059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045" y="516414"/>
            <a:ext cx="918119" cy="133972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79300" y="8928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68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tella"/>
          <p:cNvSpPr/>
          <p:nvPr/>
        </p:nvSpPr>
        <p:spPr>
          <a:xfrm>
            <a:off x="5901260" y="8027964"/>
            <a:ext cx="884845" cy="74938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EC23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rgbClr val="FFEC2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57" name="Algoritmo"/>
          <p:cNvSpPr txBox="1">
            <a:spLocks noGrp="1"/>
          </p:cNvSpPr>
          <p:nvPr>
            <p:ph type="title"/>
          </p:nvPr>
        </p:nvSpPr>
        <p:spPr>
          <a:xfrm>
            <a:off x="-1679593" y="412304"/>
            <a:ext cx="8569793" cy="10668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6000" b="1" dirty="0" err="1" smtClean="0">
                <a:latin typeface="Arial"/>
                <a:ea typeface="Microsoft Yi Baiti" panose="03000500000000000000" pitchFamily="66" charset="0"/>
                <a:cs typeface="Arial"/>
              </a:rPr>
              <a:t>Algorithm</a:t>
            </a:r>
            <a:endParaRPr sz="6000" b="1" dirty="0">
              <a:latin typeface="Arial"/>
              <a:ea typeface="Microsoft Yi Baiti" panose="03000500000000000000" pitchFamily="66" charset="0"/>
              <a:cs typeface="Arial"/>
            </a:endParaRPr>
          </a:p>
        </p:txBody>
      </p:sp>
      <p:pic>
        <p:nvPicPr>
          <p:cNvPr id="158" name="facebook-icon-preview-1.png" descr="facebook-icon-preview-1.png"/>
          <p:cNvPicPr>
            <a:picLocks noChangeAspect="1"/>
          </p:cNvPicPr>
          <p:nvPr/>
        </p:nvPicPr>
        <p:blipFill>
          <a:blip r:embed="rId4">
            <a:extLst/>
          </a:blip>
          <a:srcRect l="17311" t="17311" r="17311" b="17311"/>
          <a:stretch>
            <a:fillRect/>
          </a:stretch>
        </p:blipFill>
        <p:spPr>
          <a:xfrm>
            <a:off x="1441231" y="2576977"/>
            <a:ext cx="1066712" cy="1066713"/>
          </a:xfrm>
          <a:prstGeom prst="rect">
            <a:avLst/>
          </a:prstGeom>
          <a:ln w="3175">
            <a:miter lim="400000"/>
          </a:ln>
        </p:spPr>
      </p:pic>
      <p:pic>
        <p:nvPicPr>
          <p:cNvPr id="160" name="Dakirby309-Simply-Styled-YouTube.ico" descr="Dakirby309-Simply-Styled-YouTube.ico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8705" y="1794480"/>
            <a:ext cx="1564994" cy="1564994"/>
          </a:xfrm>
          <a:prstGeom prst="rect">
            <a:avLst/>
          </a:prstGeom>
          <a:ln w="3175">
            <a:miter lim="400000"/>
          </a:ln>
        </p:spPr>
      </p:pic>
      <p:pic>
        <p:nvPicPr>
          <p:cNvPr id="162" name="Immagine" descr="Immag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25135" y="2576977"/>
            <a:ext cx="1066801" cy="1066801"/>
          </a:xfrm>
          <a:prstGeom prst="rect">
            <a:avLst/>
          </a:prstGeom>
          <a:ln w="3175">
            <a:miter lim="400000"/>
          </a:ln>
        </p:spPr>
      </p:pic>
      <p:sp>
        <p:nvSpPr>
          <p:cNvPr id="163" name="Linea"/>
          <p:cNvSpPr/>
          <p:nvPr/>
        </p:nvSpPr>
        <p:spPr>
          <a:xfrm>
            <a:off x="2671481" y="4069976"/>
            <a:ext cx="2117681" cy="1238872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164" name="image (3).png" descr="image (3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65978" y="4713361"/>
            <a:ext cx="1564994" cy="1564994"/>
          </a:xfrm>
          <a:prstGeom prst="rect">
            <a:avLst/>
          </a:prstGeom>
          <a:ln w="3175">
            <a:miter lim="400000"/>
          </a:ln>
        </p:spPr>
      </p:pic>
      <p:sp>
        <p:nvSpPr>
          <p:cNvPr id="166" name="Linea"/>
          <p:cNvSpPr/>
          <p:nvPr/>
        </p:nvSpPr>
        <p:spPr>
          <a:xfrm>
            <a:off x="6131202" y="3436894"/>
            <a:ext cx="0" cy="1166315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68" name="Linea"/>
          <p:cNvSpPr/>
          <p:nvPr/>
        </p:nvSpPr>
        <p:spPr>
          <a:xfrm flipH="1">
            <a:off x="7332621" y="4069976"/>
            <a:ext cx="2266123" cy="1238872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69" name="74,3"/>
          <p:cNvSpPr txBox="1"/>
          <p:nvPr/>
        </p:nvSpPr>
        <p:spPr>
          <a:xfrm>
            <a:off x="3765313" y="7880049"/>
            <a:ext cx="2047699" cy="10926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5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sz="6600" dirty="0"/>
              <a:t>74,3</a:t>
            </a:r>
          </a:p>
        </p:txBody>
      </p:sp>
      <p:sp>
        <p:nvSpPr>
          <p:cNvPr id="17" name="Stella">
            <a:extLst>
              <a:ext uri="{FF2B5EF4-FFF2-40B4-BE49-F238E27FC236}">
                <a16:creationId xmlns="" xmlns:a16="http://schemas.microsoft.com/office/drawing/2014/main" id="{0EA153FD-57F3-42F4-9417-1925793B9166}"/>
              </a:ext>
            </a:extLst>
          </p:cNvPr>
          <p:cNvSpPr/>
          <p:nvPr/>
        </p:nvSpPr>
        <p:spPr>
          <a:xfrm>
            <a:off x="6890200" y="8027964"/>
            <a:ext cx="884845" cy="74938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EC23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rgbClr val="FFEC2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8" name="Stella">
            <a:extLst>
              <a:ext uri="{FF2B5EF4-FFF2-40B4-BE49-F238E27FC236}">
                <a16:creationId xmlns="" xmlns:a16="http://schemas.microsoft.com/office/drawing/2014/main" id="{DB3147AE-236C-4712-A1C0-7221D686A70A}"/>
              </a:ext>
            </a:extLst>
          </p:cNvPr>
          <p:cNvSpPr/>
          <p:nvPr/>
        </p:nvSpPr>
        <p:spPr>
          <a:xfrm>
            <a:off x="7879140" y="8027963"/>
            <a:ext cx="884845" cy="74938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EC23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rgbClr val="FFEC2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305" y="556320"/>
            <a:ext cx="937598" cy="1368152"/>
          </a:xfrm>
          <a:prstGeom prst="rect">
            <a:avLst/>
          </a:prstGeom>
        </p:spPr>
      </p:pic>
      <p:sp>
        <p:nvSpPr>
          <p:cNvPr id="20" name="Linea"/>
          <p:cNvSpPr/>
          <p:nvPr/>
        </p:nvSpPr>
        <p:spPr>
          <a:xfrm>
            <a:off x="6148475" y="6569919"/>
            <a:ext cx="0" cy="1166315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179300" y="8928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11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creen Shot 2018-01-28 at 16.23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5" y="988368"/>
            <a:ext cx="12627314" cy="704924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79300" y="8928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29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936" y="628328"/>
            <a:ext cx="937598" cy="1368152"/>
          </a:xfrm>
          <a:prstGeom prst="rect">
            <a:avLst/>
          </a:prstGeom>
        </p:spPr>
      </p:pic>
      <p:pic>
        <p:nvPicPr>
          <p:cNvPr id="4" name="Immagine 3" descr="Screen Shot 2018-01-28 at 12.55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0" y="0"/>
            <a:ext cx="11577929" cy="9753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79300" y="8928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79768"/>
      </p:ext>
    </p:extLst>
  </p:cSld>
  <p:clrMapOvr>
    <a:masterClrMapping/>
  </p:clrMapOvr>
  <p:transition spd="med" advTm="98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mpetitors"/>
          <p:cNvSpPr txBox="1">
            <a:spLocks noGrp="1"/>
          </p:cNvSpPr>
          <p:nvPr>
            <p:ph type="title"/>
          </p:nvPr>
        </p:nvSpPr>
        <p:spPr>
          <a:xfrm>
            <a:off x="638175" y="219075"/>
            <a:ext cx="11669515" cy="10668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sz="6000" b="1" dirty="0">
                <a:latin typeface="Arial"/>
                <a:ea typeface="Microsoft Yi Baiti" panose="03000500000000000000" pitchFamily="66" charset="0"/>
                <a:cs typeface="Arial"/>
              </a:rPr>
              <a:t>Competitors</a:t>
            </a:r>
          </a:p>
        </p:txBody>
      </p:sp>
      <p:graphicFrame>
        <p:nvGraphicFramePr>
          <p:cNvPr id="173" name="Tabella"/>
          <p:cNvGraphicFramePr/>
          <p:nvPr>
            <p:extLst>
              <p:ext uri="{D42A27DB-BD31-4B8C-83A1-F6EECF244321}">
                <p14:modId xmlns:p14="http://schemas.microsoft.com/office/powerpoint/2010/main" val="3621060390"/>
              </p:ext>
            </p:extLst>
          </p:nvPr>
        </p:nvGraphicFramePr>
        <p:xfrm>
          <a:off x="665533" y="2375108"/>
          <a:ext cx="11669516" cy="607826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9173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173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173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173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15652"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156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2800" dirty="0">
                          <a:solidFill>
                            <a:schemeClr val="tx2"/>
                          </a:solidFill>
                          <a:latin typeface="Nasalization"/>
                        </a:rPr>
                        <a:t> Filtering</a:t>
                      </a:r>
                      <a:endParaRPr sz="2800" dirty="0">
                        <a:solidFill>
                          <a:schemeClr val="tx2"/>
                        </a:solidFill>
                        <a:latin typeface="Nasalization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156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2800" dirty="0">
                          <a:solidFill>
                            <a:schemeClr val="tx2"/>
                          </a:solidFill>
                          <a:latin typeface="Nasalization"/>
                        </a:rPr>
                        <a:t> Ranking</a:t>
                      </a:r>
                      <a:endParaRPr sz="2800" dirty="0">
                        <a:solidFill>
                          <a:schemeClr val="tx2"/>
                        </a:solidFill>
                        <a:latin typeface="Nasalization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156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2800" dirty="0">
                          <a:solidFill>
                            <a:schemeClr val="tx2"/>
                          </a:solidFill>
                          <a:latin typeface="Nasalization"/>
                        </a:rPr>
                        <a:t>Indie labels focus</a:t>
                      </a:r>
                      <a:endParaRPr sz="2800" dirty="0">
                        <a:solidFill>
                          <a:schemeClr val="tx2"/>
                        </a:solidFill>
                        <a:latin typeface="Nasalization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156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tx2"/>
                          </a:solidFill>
                          <a:latin typeface="Nasalization"/>
                        </a:rPr>
                        <a:t>Social Media </a:t>
                      </a:r>
                      <a:r>
                        <a:rPr lang="it-IT" sz="2800" dirty="0">
                          <a:solidFill>
                            <a:schemeClr val="tx2"/>
                          </a:solidFill>
                          <a:latin typeface="Nasalization"/>
                        </a:rPr>
                        <a:t>analisys</a:t>
                      </a:r>
                      <a:endParaRPr sz="2800" dirty="0">
                        <a:solidFill>
                          <a:schemeClr val="tx2"/>
                        </a:solidFill>
                        <a:latin typeface="Nasalization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6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5782" y="3855116"/>
            <a:ext cx="799500" cy="799500"/>
          </a:xfrm>
          <a:prstGeom prst="rect">
            <a:avLst/>
          </a:prstGeom>
          <a:ln w="3175">
            <a:miter lim="400000"/>
          </a:ln>
        </p:spPr>
      </p:pic>
      <p:pic>
        <p:nvPicPr>
          <p:cNvPr id="177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1280" y="4998740"/>
            <a:ext cx="799500" cy="799500"/>
          </a:xfrm>
          <a:prstGeom prst="rect">
            <a:avLst/>
          </a:prstGeom>
          <a:ln w="3175">
            <a:miter lim="400000"/>
          </a:ln>
        </p:spPr>
      </p:pic>
      <p:pic>
        <p:nvPicPr>
          <p:cNvPr id="178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64803" y="7442699"/>
            <a:ext cx="799501" cy="799500"/>
          </a:xfrm>
          <a:prstGeom prst="rect">
            <a:avLst/>
          </a:prstGeom>
          <a:ln w="3175">
            <a:miter lim="400000"/>
          </a:ln>
        </p:spPr>
      </p:pic>
      <p:pic>
        <p:nvPicPr>
          <p:cNvPr id="179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94282" y="7457161"/>
            <a:ext cx="799500" cy="799500"/>
          </a:xfrm>
          <a:prstGeom prst="rect">
            <a:avLst/>
          </a:prstGeom>
          <a:ln w="3175">
            <a:miter lim="400000"/>
          </a:ln>
        </p:spPr>
      </p:pic>
      <p:pic>
        <p:nvPicPr>
          <p:cNvPr id="181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1280" y="6278214"/>
            <a:ext cx="799500" cy="799500"/>
          </a:xfrm>
          <a:prstGeom prst="rect">
            <a:avLst/>
          </a:prstGeom>
          <a:ln w="3175">
            <a:miter lim="400000"/>
          </a:ln>
        </p:spPr>
      </p:pic>
      <p:pic>
        <p:nvPicPr>
          <p:cNvPr id="182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1280" y="7457161"/>
            <a:ext cx="799500" cy="799500"/>
          </a:xfrm>
          <a:prstGeom prst="rect">
            <a:avLst/>
          </a:prstGeom>
          <a:ln w="3175">
            <a:miter lim="400000"/>
          </a:ln>
        </p:spPr>
      </p:pic>
      <p:sp>
        <p:nvSpPr>
          <p:cNvPr id="183" name="Segno grafico X"/>
          <p:cNvSpPr/>
          <p:nvPr/>
        </p:nvSpPr>
        <p:spPr>
          <a:xfrm>
            <a:off x="4708740" y="3793152"/>
            <a:ext cx="676586" cy="799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rgbClr val="FFEC2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84" name="Segno grafico X"/>
          <p:cNvSpPr/>
          <p:nvPr/>
        </p:nvSpPr>
        <p:spPr>
          <a:xfrm>
            <a:off x="4647283" y="5034661"/>
            <a:ext cx="676586" cy="79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rgbClr val="FFEC2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85" name="Segno grafico X"/>
          <p:cNvSpPr/>
          <p:nvPr/>
        </p:nvSpPr>
        <p:spPr>
          <a:xfrm>
            <a:off x="4669885" y="6246082"/>
            <a:ext cx="676586" cy="799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rgbClr val="FFEC2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86" name="Segno grafico X"/>
          <p:cNvSpPr/>
          <p:nvPr/>
        </p:nvSpPr>
        <p:spPr>
          <a:xfrm>
            <a:off x="7555739" y="3851068"/>
            <a:ext cx="676586" cy="799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rgbClr val="FFEC2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87" name="Segno grafico X"/>
          <p:cNvSpPr/>
          <p:nvPr/>
        </p:nvSpPr>
        <p:spPr>
          <a:xfrm>
            <a:off x="7555739" y="5014488"/>
            <a:ext cx="676586" cy="79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rgbClr val="FFEC2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88" name="Segno grafico X"/>
          <p:cNvSpPr/>
          <p:nvPr/>
        </p:nvSpPr>
        <p:spPr>
          <a:xfrm>
            <a:off x="7555739" y="6204120"/>
            <a:ext cx="676586" cy="799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rgbClr val="FFEC2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="" xmlns:a16="http://schemas.microsoft.com/office/drawing/2014/main" id="{88AF95A1-4D8B-47E3-B751-254E72A732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48" y="2646838"/>
            <a:ext cx="2163801" cy="69602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="" xmlns:a16="http://schemas.microsoft.com/office/drawing/2014/main" id="{E755672E-5B07-48C4-9CC1-C9C77E27D2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777" y="2445705"/>
            <a:ext cx="1066802" cy="106680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280" y="2478250"/>
            <a:ext cx="686476" cy="10017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79300" y="8928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79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USINESS MODEL"/>
          <p:cNvSpPr txBox="1">
            <a:spLocks noGrp="1"/>
          </p:cNvSpPr>
          <p:nvPr>
            <p:ph type="title"/>
          </p:nvPr>
        </p:nvSpPr>
        <p:spPr>
          <a:xfrm>
            <a:off x="666750" y="361950"/>
            <a:ext cx="11669573" cy="10668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it-IT" sz="6000" b="1" dirty="0">
                <a:latin typeface="Arial"/>
                <a:ea typeface="Microsoft Yi Baiti" panose="03000500000000000000" pitchFamily="66" charset="0"/>
                <a:cs typeface="Arial"/>
              </a:rPr>
              <a:t>Revenue model</a:t>
            </a:r>
            <a:endParaRPr sz="6000" b="1" dirty="0">
              <a:latin typeface="Arial"/>
              <a:ea typeface="Microsoft Yi Baiti" panose="03000500000000000000" pitchFamily="66" charset="0"/>
              <a:cs typeface="Arial"/>
            </a:endParaRPr>
          </a:p>
        </p:txBody>
      </p:sp>
      <p:pic>
        <p:nvPicPr>
          <p:cNvPr id="192" name="image (1).png" descr="imag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4420" y="2365270"/>
            <a:ext cx="796636" cy="796636"/>
          </a:xfrm>
          <a:prstGeom prst="rect">
            <a:avLst/>
          </a:prstGeom>
          <a:ln w="3175">
            <a:miter lim="400000"/>
          </a:ln>
        </p:spPr>
      </p:pic>
      <p:sp>
        <p:nvSpPr>
          <p:cNvPr id="193" name="Periodo prova 30gg"/>
          <p:cNvSpPr txBox="1"/>
          <p:nvPr/>
        </p:nvSpPr>
        <p:spPr>
          <a:xfrm>
            <a:off x="2397944" y="3580656"/>
            <a:ext cx="5004429" cy="6309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4800"/>
            </a:lvl1pPr>
          </a:lstStyle>
          <a:p>
            <a:pPr algn="ctr"/>
            <a:r>
              <a:rPr lang="it-IT" sz="3600" dirty="0" smtClean="0">
                <a:latin typeface="Nasalization"/>
              </a:rPr>
              <a:t> Free 30 days trial</a:t>
            </a:r>
            <a:endParaRPr lang="it-IT" sz="3600" dirty="0">
              <a:latin typeface="Nasalization"/>
            </a:endParaRPr>
          </a:p>
        </p:txBody>
      </p:sp>
      <p:sp>
        <p:nvSpPr>
          <p:cNvPr id="194" name="Abbonamento"/>
          <p:cNvSpPr txBox="1"/>
          <p:nvPr/>
        </p:nvSpPr>
        <p:spPr>
          <a:xfrm>
            <a:off x="7281269" y="1704563"/>
            <a:ext cx="6284653" cy="4508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4800"/>
            </a:lvl1pPr>
          </a:lstStyle>
          <a:p>
            <a:pPr algn="ctr"/>
            <a:endParaRPr lang="it-IT" dirty="0" smtClean="0">
              <a:solidFill>
                <a:srgbClr val="FF0000"/>
              </a:solidFill>
              <a:latin typeface="Nasalization"/>
            </a:endParaRPr>
          </a:p>
          <a:p>
            <a:pPr algn="ctr"/>
            <a:endParaRPr lang="it-IT" dirty="0">
              <a:solidFill>
                <a:srgbClr val="FF0000"/>
              </a:solidFill>
              <a:latin typeface="Nasalization"/>
            </a:endParaRPr>
          </a:p>
          <a:p>
            <a:pPr algn="ctr"/>
            <a:r>
              <a:rPr lang="it-IT" dirty="0" smtClean="0">
                <a:latin typeface="Nasalization"/>
              </a:rPr>
              <a:t>Subscription</a:t>
            </a:r>
          </a:p>
          <a:p>
            <a:pPr algn="ctr"/>
            <a:r>
              <a:rPr lang="it-IT" b="1" i="1" dirty="0">
                <a:solidFill>
                  <a:srgbClr val="FF0000"/>
                </a:solidFill>
                <a:latin typeface="Nasalization"/>
              </a:rPr>
              <a:t>€ 50/ month</a:t>
            </a:r>
          </a:p>
          <a:p>
            <a:pPr algn="ctr"/>
            <a:endParaRPr lang="it-IT" dirty="0" smtClean="0">
              <a:solidFill>
                <a:srgbClr val="FF0000"/>
              </a:solidFill>
              <a:latin typeface="Nasalization"/>
            </a:endParaRPr>
          </a:p>
          <a:p>
            <a:pPr algn="ctr"/>
            <a:endParaRPr dirty="0">
              <a:solidFill>
                <a:srgbClr val="FF0000"/>
              </a:solidFill>
              <a:latin typeface="Nasalization"/>
            </a:endParaRPr>
          </a:p>
        </p:txBody>
      </p:sp>
      <p:sp>
        <p:nvSpPr>
          <p:cNvPr id="195" name="Casa discografica"/>
          <p:cNvSpPr txBox="1"/>
          <p:nvPr/>
        </p:nvSpPr>
        <p:spPr>
          <a:xfrm>
            <a:off x="1153114" y="6953708"/>
            <a:ext cx="77009" cy="4154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200" cap="all" spc="352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endParaRPr dirty="0"/>
          </a:p>
        </p:txBody>
      </p:sp>
      <p:sp>
        <p:nvSpPr>
          <p:cNvPr id="196" name="Linea"/>
          <p:cNvSpPr/>
          <p:nvPr/>
        </p:nvSpPr>
        <p:spPr>
          <a:xfrm>
            <a:off x="7314104" y="3959027"/>
            <a:ext cx="103183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920" y="628328"/>
            <a:ext cx="937598" cy="136815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="" xmlns:a16="http://schemas.microsoft.com/office/drawing/2014/main" id="{58402D19-28FD-49C1-93AD-E7B609AA5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46" y="5295199"/>
            <a:ext cx="2360602" cy="2541597"/>
          </a:xfrm>
          <a:prstGeom prst="rect">
            <a:avLst/>
          </a:prstGeom>
        </p:spPr>
      </p:pic>
      <p:pic>
        <p:nvPicPr>
          <p:cNvPr id="12" name="image.png" descr="image.png">
            <a:extLst>
              <a:ext uri="{FF2B5EF4-FFF2-40B4-BE49-F238E27FC236}">
                <a16:creationId xmlns="" xmlns:a16="http://schemas.microsoft.com/office/drawing/2014/main" id="{8684616E-E31A-4AC9-9381-8C115D3FC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7784" y="3171488"/>
            <a:ext cx="1629909" cy="1533141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Ovale 12">
            <a:extLst>
              <a:ext uri="{FF2B5EF4-FFF2-40B4-BE49-F238E27FC236}">
                <a16:creationId xmlns="" xmlns:a16="http://schemas.microsoft.com/office/drawing/2014/main" id="{CA78F1BF-877C-4A81-9E8D-BD10263F9CAF}"/>
              </a:ext>
            </a:extLst>
          </p:cNvPr>
          <p:cNvSpPr/>
          <p:nvPr/>
        </p:nvSpPr>
        <p:spPr>
          <a:xfrm>
            <a:off x="907791" y="6130541"/>
            <a:ext cx="1729893" cy="1727382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3262040" y="6532984"/>
            <a:ext cx="391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 smtClean="0">
                <a:latin typeface="Nasalization"/>
              </a:rPr>
              <a:t>Freemium</a:t>
            </a:r>
            <a:endParaRPr lang="it-IT" sz="4800" dirty="0">
              <a:latin typeface="Nasalization"/>
            </a:endParaRPr>
          </a:p>
        </p:txBody>
      </p:sp>
      <p:sp>
        <p:nvSpPr>
          <p:cNvPr id="17" name="Linea"/>
          <p:cNvSpPr/>
          <p:nvPr/>
        </p:nvSpPr>
        <p:spPr>
          <a:xfrm>
            <a:off x="7203096" y="6981496"/>
            <a:ext cx="103183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cap="all" spc="352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5" name="Rettangolo 4"/>
          <p:cNvSpPr/>
          <p:nvPr/>
        </p:nvSpPr>
        <p:spPr>
          <a:xfrm>
            <a:off x="8561863" y="6376627"/>
            <a:ext cx="36054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800" i="1" dirty="0" smtClean="0">
                <a:latin typeface="Avenir Heavy"/>
              </a:rPr>
              <a:t>  Premium </a:t>
            </a:r>
          </a:p>
          <a:p>
            <a:r>
              <a:rPr lang="it-IT" sz="4800" b="1" i="1" dirty="0" smtClean="0">
                <a:solidFill>
                  <a:srgbClr val="00B0F0"/>
                </a:solidFill>
                <a:latin typeface="Avenir Heavy"/>
              </a:rPr>
              <a:t>€ </a:t>
            </a:r>
            <a:r>
              <a:rPr lang="it-IT" sz="4800" b="1" i="1" dirty="0">
                <a:solidFill>
                  <a:srgbClr val="00B0F0"/>
                </a:solidFill>
                <a:latin typeface="Avenir Heavy"/>
              </a:rPr>
              <a:t>5/ month</a:t>
            </a:r>
            <a:endParaRPr lang="it-IT" sz="4800" dirty="0">
              <a:solidFill>
                <a:srgbClr val="00B0F0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79300" y="8928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77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all" spc="352" normalizeH="0" baseline="0">
            <a:ln>
              <a:noFill/>
            </a:ln>
            <a:solidFill>
              <a:srgbClr val="FFEC23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Ardesia</Template>
  <TotalTime>2289</TotalTime>
  <Words>113</Words>
  <Application>Microsoft Office PowerPoint</Application>
  <PresentationFormat>Personalizzato</PresentationFormat>
  <Paragraphs>47</Paragraphs>
  <Slides>11</Slides>
  <Notes>1</Notes>
  <HiddenSlides>0</HiddenSlides>
  <MMClips>11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2" baseType="lpstr">
      <vt:lpstr>Ardesia</vt:lpstr>
      <vt:lpstr>Presentazione standard di PowerPoint</vt:lpstr>
      <vt:lpstr>TAYM  is a platform that   connects musicians and   independent labels</vt:lpstr>
      <vt:lpstr>Problem</vt:lpstr>
      <vt:lpstr>Presentazione standard di PowerPoint</vt:lpstr>
      <vt:lpstr>Algorithm</vt:lpstr>
      <vt:lpstr>Presentazione standard di PowerPoint</vt:lpstr>
      <vt:lpstr>Presentazione standard di PowerPoint</vt:lpstr>
      <vt:lpstr>Competitors</vt:lpstr>
      <vt:lpstr>Revenue model</vt:lpstr>
      <vt:lpstr>Financial projection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BATTACHIGGHIO</dc:creator>
  <cp:lastModifiedBy>HP</cp:lastModifiedBy>
  <cp:revision>124</cp:revision>
  <dcterms:modified xsi:type="dcterms:W3CDTF">2018-07-22T21:46:28Z</dcterms:modified>
</cp:coreProperties>
</file>